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3" r:id="rId8"/>
    <p:sldId id="262" r:id="rId9"/>
    <p:sldId id="265" r:id="rId10"/>
    <p:sldId id="266" r:id="rId11"/>
    <p:sldId id="269" r:id="rId12"/>
    <p:sldId id="272" r:id="rId13"/>
    <p:sldId id="268" r:id="rId14"/>
    <p:sldId id="270" r:id="rId15"/>
    <p:sldId id="264" r:id="rId16"/>
    <p:sldId id="271" r:id="rId17"/>
    <p:sldId id="26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44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94660"/>
  </p:normalViewPr>
  <p:slideViewPr>
    <p:cSldViewPr snapToGrid="0">
      <p:cViewPr varScale="1">
        <p:scale>
          <a:sx n="103" d="100"/>
          <a:sy n="103" d="100"/>
        </p:scale>
        <p:origin x="19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D4E28A-2840-48B4-90E4-FA80774F4A94}" type="datetimeFigureOut">
              <a:rPr lang="en-US" smtClean="0"/>
              <a:t>9/10/2024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D94B82-02E1-48B2-8FA5-32C543A30CE7}" type="slidenum">
              <a:rPr lang="en-US" smtClean="0"/>
              <a:t>‹#›</a:t>
            </a:fld>
            <a:endParaRPr lang="en-US"/>
          </a:p>
        </p:txBody>
      </p:sp>
    </p:spTree>
    <p:extLst>
      <p:ext uri="{BB962C8B-B14F-4D97-AF65-F5344CB8AC3E}">
        <p14:creationId xmlns:p14="http://schemas.microsoft.com/office/powerpoint/2010/main" val="2035020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D94B82-02E1-48B2-8FA5-32C543A30CE7}" type="slidenum">
              <a:rPr lang="en-US" smtClean="0"/>
              <a:t>8</a:t>
            </a:fld>
            <a:endParaRPr lang="en-US"/>
          </a:p>
        </p:txBody>
      </p:sp>
    </p:spTree>
    <p:extLst>
      <p:ext uri="{BB962C8B-B14F-4D97-AF65-F5344CB8AC3E}">
        <p14:creationId xmlns:p14="http://schemas.microsoft.com/office/powerpoint/2010/main" val="1750411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D94B82-02E1-48B2-8FA5-32C543A30CE7}" type="slidenum">
              <a:rPr lang="en-US" smtClean="0"/>
              <a:t>12</a:t>
            </a:fld>
            <a:endParaRPr lang="en-US"/>
          </a:p>
        </p:txBody>
      </p:sp>
    </p:spTree>
    <p:extLst>
      <p:ext uri="{BB962C8B-B14F-4D97-AF65-F5344CB8AC3E}">
        <p14:creationId xmlns:p14="http://schemas.microsoft.com/office/powerpoint/2010/main" val="1302541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35E5C-7EF3-64DD-0B75-1259512DCC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4046B36-49D6-FE9C-182E-1E15A704A9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BB61D5-AD99-484F-2975-C7AC8A720BBF}"/>
              </a:ext>
            </a:extLst>
          </p:cNvPr>
          <p:cNvSpPr>
            <a:spLocks noGrp="1"/>
          </p:cNvSpPr>
          <p:nvPr>
            <p:ph type="dt" sz="half" idx="10"/>
          </p:nvPr>
        </p:nvSpPr>
        <p:spPr/>
        <p:txBody>
          <a:bodyPr/>
          <a:lstStyle/>
          <a:p>
            <a:fld id="{F9E1E184-EE9D-4059-8F9C-D2C3BAAD1CA6}" type="datetimeFigureOut">
              <a:rPr lang="en-US" smtClean="0"/>
              <a:t>9/10/2024</a:t>
            </a:fld>
            <a:endParaRPr lang="en-US"/>
          </a:p>
        </p:txBody>
      </p:sp>
      <p:sp>
        <p:nvSpPr>
          <p:cNvPr id="5" name="Footer Placeholder 4">
            <a:extLst>
              <a:ext uri="{FF2B5EF4-FFF2-40B4-BE49-F238E27FC236}">
                <a16:creationId xmlns:a16="http://schemas.microsoft.com/office/drawing/2014/main" id="{D01000F5-DF3D-F9B6-6D53-7527F42ED3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7849EC-B9EA-AF84-7262-7E758F026D29}"/>
              </a:ext>
            </a:extLst>
          </p:cNvPr>
          <p:cNvSpPr>
            <a:spLocks noGrp="1"/>
          </p:cNvSpPr>
          <p:nvPr>
            <p:ph type="sldNum" sz="quarter" idx="12"/>
          </p:nvPr>
        </p:nvSpPr>
        <p:spPr/>
        <p:txBody>
          <a:bodyPr/>
          <a:lstStyle/>
          <a:p>
            <a:fld id="{894D065B-C45B-4B7F-ACB5-7D9C9C0CCFEC}" type="slidenum">
              <a:rPr lang="en-US" smtClean="0"/>
              <a:t>‹#›</a:t>
            </a:fld>
            <a:endParaRPr lang="en-US"/>
          </a:p>
        </p:txBody>
      </p:sp>
    </p:spTree>
    <p:extLst>
      <p:ext uri="{BB962C8B-B14F-4D97-AF65-F5344CB8AC3E}">
        <p14:creationId xmlns:p14="http://schemas.microsoft.com/office/powerpoint/2010/main" val="2151816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52F87-FE3A-0ABD-81B1-A28B9448ECF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9AA677E-CBB9-317C-57E2-C29540403A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464E7B-F2F8-C3D7-3455-5D3D7A6FBA2C}"/>
              </a:ext>
            </a:extLst>
          </p:cNvPr>
          <p:cNvSpPr>
            <a:spLocks noGrp="1"/>
          </p:cNvSpPr>
          <p:nvPr>
            <p:ph type="dt" sz="half" idx="10"/>
          </p:nvPr>
        </p:nvSpPr>
        <p:spPr/>
        <p:txBody>
          <a:bodyPr/>
          <a:lstStyle/>
          <a:p>
            <a:fld id="{F9E1E184-EE9D-4059-8F9C-D2C3BAAD1CA6}" type="datetimeFigureOut">
              <a:rPr lang="en-US" smtClean="0"/>
              <a:t>9/10/2024</a:t>
            </a:fld>
            <a:endParaRPr lang="en-US"/>
          </a:p>
        </p:txBody>
      </p:sp>
      <p:sp>
        <p:nvSpPr>
          <p:cNvPr id="5" name="Footer Placeholder 4">
            <a:extLst>
              <a:ext uri="{FF2B5EF4-FFF2-40B4-BE49-F238E27FC236}">
                <a16:creationId xmlns:a16="http://schemas.microsoft.com/office/drawing/2014/main" id="{914EB3E2-89E8-6FC8-86AB-2AEAB3705B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93FF0D-D169-D2EE-BCB1-DFFCA3FFECFC}"/>
              </a:ext>
            </a:extLst>
          </p:cNvPr>
          <p:cNvSpPr>
            <a:spLocks noGrp="1"/>
          </p:cNvSpPr>
          <p:nvPr>
            <p:ph type="sldNum" sz="quarter" idx="12"/>
          </p:nvPr>
        </p:nvSpPr>
        <p:spPr/>
        <p:txBody>
          <a:bodyPr/>
          <a:lstStyle/>
          <a:p>
            <a:fld id="{894D065B-C45B-4B7F-ACB5-7D9C9C0CCFEC}" type="slidenum">
              <a:rPr lang="en-US" smtClean="0"/>
              <a:t>‹#›</a:t>
            </a:fld>
            <a:endParaRPr lang="en-US"/>
          </a:p>
        </p:txBody>
      </p:sp>
    </p:spTree>
    <p:extLst>
      <p:ext uri="{BB962C8B-B14F-4D97-AF65-F5344CB8AC3E}">
        <p14:creationId xmlns:p14="http://schemas.microsoft.com/office/powerpoint/2010/main" val="1759716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05254C-50BD-7220-0B48-0999051828B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F109BE7-4933-1283-76FF-6C7C60AA927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DA70AB-9B8A-74CB-6DA2-1090C5799D4D}"/>
              </a:ext>
            </a:extLst>
          </p:cNvPr>
          <p:cNvSpPr>
            <a:spLocks noGrp="1"/>
          </p:cNvSpPr>
          <p:nvPr>
            <p:ph type="dt" sz="half" idx="10"/>
          </p:nvPr>
        </p:nvSpPr>
        <p:spPr/>
        <p:txBody>
          <a:bodyPr/>
          <a:lstStyle/>
          <a:p>
            <a:fld id="{F9E1E184-EE9D-4059-8F9C-D2C3BAAD1CA6}" type="datetimeFigureOut">
              <a:rPr lang="en-US" smtClean="0"/>
              <a:t>9/10/2024</a:t>
            </a:fld>
            <a:endParaRPr lang="en-US"/>
          </a:p>
        </p:txBody>
      </p:sp>
      <p:sp>
        <p:nvSpPr>
          <p:cNvPr id="5" name="Footer Placeholder 4">
            <a:extLst>
              <a:ext uri="{FF2B5EF4-FFF2-40B4-BE49-F238E27FC236}">
                <a16:creationId xmlns:a16="http://schemas.microsoft.com/office/drawing/2014/main" id="{8DADF86B-6E05-F95C-31BF-781E149130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E81111-FF03-F466-1567-CC8E382FD53C}"/>
              </a:ext>
            </a:extLst>
          </p:cNvPr>
          <p:cNvSpPr>
            <a:spLocks noGrp="1"/>
          </p:cNvSpPr>
          <p:nvPr>
            <p:ph type="sldNum" sz="quarter" idx="12"/>
          </p:nvPr>
        </p:nvSpPr>
        <p:spPr/>
        <p:txBody>
          <a:bodyPr/>
          <a:lstStyle/>
          <a:p>
            <a:fld id="{894D065B-C45B-4B7F-ACB5-7D9C9C0CCFEC}" type="slidenum">
              <a:rPr lang="en-US" smtClean="0"/>
              <a:t>‹#›</a:t>
            </a:fld>
            <a:endParaRPr lang="en-US"/>
          </a:p>
        </p:txBody>
      </p:sp>
    </p:spTree>
    <p:extLst>
      <p:ext uri="{BB962C8B-B14F-4D97-AF65-F5344CB8AC3E}">
        <p14:creationId xmlns:p14="http://schemas.microsoft.com/office/powerpoint/2010/main" val="744577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89C50-CAAD-D1A8-F2C7-98C39A25C3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815045-DEF1-4289-B91F-3FD04DCD4D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9CA4BB-FE9C-64E5-F8F0-6A3C87B5CB15}"/>
              </a:ext>
            </a:extLst>
          </p:cNvPr>
          <p:cNvSpPr>
            <a:spLocks noGrp="1"/>
          </p:cNvSpPr>
          <p:nvPr>
            <p:ph type="dt" sz="half" idx="10"/>
          </p:nvPr>
        </p:nvSpPr>
        <p:spPr/>
        <p:txBody>
          <a:bodyPr/>
          <a:lstStyle/>
          <a:p>
            <a:fld id="{F9E1E184-EE9D-4059-8F9C-D2C3BAAD1CA6}" type="datetimeFigureOut">
              <a:rPr lang="en-US" smtClean="0"/>
              <a:t>9/10/2024</a:t>
            </a:fld>
            <a:endParaRPr lang="en-US"/>
          </a:p>
        </p:txBody>
      </p:sp>
      <p:sp>
        <p:nvSpPr>
          <p:cNvPr id="5" name="Footer Placeholder 4">
            <a:extLst>
              <a:ext uri="{FF2B5EF4-FFF2-40B4-BE49-F238E27FC236}">
                <a16:creationId xmlns:a16="http://schemas.microsoft.com/office/drawing/2014/main" id="{3A15121B-1A91-743E-EEBA-5D2C15F740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5C84F8-B975-D645-915A-8F4B9865F1BB}"/>
              </a:ext>
            </a:extLst>
          </p:cNvPr>
          <p:cNvSpPr>
            <a:spLocks noGrp="1"/>
          </p:cNvSpPr>
          <p:nvPr>
            <p:ph type="sldNum" sz="quarter" idx="12"/>
          </p:nvPr>
        </p:nvSpPr>
        <p:spPr/>
        <p:txBody>
          <a:bodyPr/>
          <a:lstStyle/>
          <a:p>
            <a:fld id="{894D065B-C45B-4B7F-ACB5-7D9C9C0CCFEC}" type="slidenum">
              <a:rPr lang="en-US" smtClean="0"/>
              <a:t>‹#›</a:t>
            </a:fld>
            <a:endParaRPr lang="en-US"/>
          </a:p>
        </p:txBody>
      </p:sp>
    </p:spTree>
    <p:extLst>
      <p:ext uri="{BB962C8B-B14F-4D97-AF65-F5344CB8AC3E}">
        <p14:creationId xmlns:p14="http://schemas.microsoft.com/office/powerpoint/2010/main" val="308635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01994-6D94-9A75-C3FC-735F87ACE6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6057F47-9A2B-EAE3-8274-CF24E902A9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DEBA15-F53B-5F2C-F304-97AC516FD83E}"/>
              </a:ext>
            </a:extLst>
          </p:cNvPr>
          <p:cNvSpPr>
            <a:spLocks noGrp="1"/>
          </p:cNvSpPr>
          <p:nvPr>
            <p:ph type="dt" sz="half" idx="10"/>
          </p:nvPr>
        </p:nvSpPr>
        <p:spPr/>
        <p:txBody>
          <a:bodyPr/>
          <a:lstStyle/>
          <a:p>
            <a:fld id="{F9E1E184-EE9D-4059-8F9C-D2C3BAAD1CA6}" type="datetimeFigureOut">
              <a:rPr lang="en-US" smtClean="0"/>
              <a:t>9/10/2024</a:t>
            </a:fld>
            <a:endParaRPr lang="en-US"/>
          </a:p>
        </p:txBody>
      </p:sp>
      <p:sp>
        <p:nvSpPr>
          <p:cNvPr id="5" name="Footer Placeholder 4">
            <a:extLst>
              <a:ext uri="{FF2B5EF4-FFF2-40B4-BE49-F238E27FC236}">
                <a16:creationId xmlns:a16="http://schemas.microsoft.com/office/drawing/2014/main" id="{F08FD1B2-49F3-E43B-CA0F-D18CB0C037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1C30A6-F49E-E506-E0E2-AF3208FC9B56}"/>
              </a:ext>
            </a:extLst>
          </p:cNvPr>
          <p:cNvSpPr>
            <a:spLocks noGrp="1"/>
          </p:cNvSpPr>
          <p:nvPr>
            <p:ph type="sldNum" sz="quarter" idx="12"/>
          </p:nvPr>
        </p:nvSpPr>
        <p:spPr/>
        <p:txBody>
          <a:bodyPr/>
          <a:lstStyle/>
          <a:p>
            <a:fld id="{894D065B-C45B-4B7F-ACB5-7D9C9C0CCFEC}" type="slidenum">
              <a:rPr lang="en-US" smtClean="0"/>
              <a:t>‹#›</a:t>
            </a:fld>
            <a:endParaRPr lang="en-US"/>
          </a:p>
        </p:txBody>
      </p:sp>
    </p:spTree>
    <p:extLst>
      <p:ext uri="{BB962C8B-B14F-4D97-AF65-F5344CB8AC3E}">
        <p14:creationId xmlns:p14="http://schemas.microsoft.com/office/powerpoint/2010/main" val="942401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0E3E0-F322-2B8D-E41E-C6A7C6425D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26CD0D-DE24-AD5E-3B88-2B58D9121D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7F4E3D-8D24-194E-B192-DF76A06093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332B7C-D750-B15E-6292-689B619CDC39}"/>
              </a:ext>
            </a:extLst>
          </p:cNvPr>
          <p:cNvSpPr>
            <a:spLocks noGrp="1"/>
          </p:cNvSpPr>
          <p:nvPr>
            <p:ph type="dt" sz="half" idx="10"/>
          </p:nvPr>
        </p:nvSpPr>
        <p:spPr/>
        <p:txBody>
          <a:bodyPr/>
          <a:lstStyle/>
          <a:p>
            <a:fld id="{F9E1E184-EE9D-4059-8F9C-D2C3BAAD1CA6}" type="datetimeFigureOut">
              <a:rPr lang="en-US" smtClean="0"/>
              <a:t>9/10/2024</a:t>
            </a:fld>
            <a:endParaRPr lang="en-US"/>
          </a:p>
        </p:txBody>
      </p:sp>
      <p:sp>
        <p:nvSpPr>
          <p:cNvPr id="6" name="Footer Placeholder 5">
            <a:extLst>
              <a:ext uri="{FF2B5EF4-FFF2-40B4-BE49-F238E27FC236}">
                <a16:creationId xmlns:a16="http://schemas.microsoft.com/office/drawing/2014/main" id="{5048E979-CA92-5470-A25B-F7110A5ACC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F4C9C5-8690-C052-21BE-721E8A26DE24}"/>
              </a:ext>
            </a:extLst>
          </p:cNvPr>
          <p:cNvSpPr>
            <a:spLocks noGrp="1"/>
          </p:cNvSpPr>
          <p:nvPr>
            <p:ph type="sldNum" sz="quarter" idx="12"/>
          </p:nvPr>
        </p:nvSpPr>
        <p:spPr/>
        <p:txBody>
          <a:bodyPr/>
          <a:lstStyle/>
          <a:p>
            <a:fld id="{894D065B-C45B-4B7F-ACB5-7D9C9C0CCFEC}" type="slidenum">
              <a:rPr lang="en-US" smtClean="0"/>
              <a:t>‹#›</a:t>
            </a:fld>
            <a:endParaRPr lang="en-US"/>
          </a:p>
        </p:txBody>
      </p:sp>
    </p:spTree>
    <p:extLst>
      <p:ext uri="{BB962C8B-B14F-4D97-AF65-F5344CB8AC3E}">
        <p14:creationId xmlns:p14="http://schemas.microsoft.com/office/powerpoint/2010/main" val="946718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8465B-68B5-F798-C6DA-8E23C2FB18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819AA2-724E-EB8A-759F-FFC675A3BB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56BC60-AAE6-C125-C3AA-B9DC6DCF8F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E09EE5E-62E8-DD09-7B76-B32437C903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B744CB-330B-B519-F3DC-CADAD102E5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2997CE-8A4F-348D-6BF8-C216AFCE0B4D}"/>
              </a:ext>
            </a:extLst>
          </p:cNvPr>
          <p:cNvSpPr>
            <a:spLocks noGrp="1"/>
          </p:cNvSpPr>
          <p:nvPr>
            <p:ph type="dt" sz="half" idx="10"/>
          </p:nvPr>
        </p:nvSpPr>
        <p:spPr/>
        <p:txBody>
          <a:bodyPr/>
          <a:lstStyle/>
          <a:p>
            <a:fld id="{F9E1E184-EE9D-4059-8F9C-D2C3BAAD1CA6}" type="datetimeFigureOut">
              <a:rPr lang="en-US" smtClean="0"/>
              <a:t>9/10/2024</a:t>
            </a:fld>
            <a:endParaRPr lang="en-US"/>
          </a:p>
        </p:txBody>
      </p:sp>
      <p:sp>
        <p:nvSpPr>
          <p:cNvPr id="8" name="Footer Placeholder 7">
            <a:extLst>
              <a:ext uri="{FF2B5EF4-FFF2-40B4-BE49-F238E27FC236}">
                <a16:creationId xmlns:a16="http://schemas.microsoft.com/office/drawing/2014/main" id="{92466FDB-326D-DE45-58B7-DB6567F06B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FBAF4D1-79F5-A6EB-D503-A310ACD99EB6}"/>
              </a:ext>
            </a:extLst>
          </p:cNvPr>
          <p:cNvSpPr>
            <a:spLocks noGrp="1"/>
          </p:cNvSpPr>
          <p:nvPr>
            <p:ph type="sldNum" sz="quarter" idx="12"/>
          </p:nvPr>
        </p:nvSpPr>
        <p:spPr/>
        <p:txBody>
          <a:bodyPr/>
          <a:lstStyle/>
          <a:p>
            <a:fld id="{894D065B-C45B-4B7F-ACB5-7D9C9C0CCFEC}" type="slidenum">
              <a:rPr lang="en-US" smtClean="0"/>
              <a:t>‹#›</a:t>
            </a:fld>
            <a:endParaRPr lang="en-US"/>
          </a:p>
        </p:txBody>
      </p:sp>
    </p:spTree>
    <p:extLst>
      <p:ext uri="{BB962C8B-B14F-4D97-AF65-F5344CB8AC3E}">
        <p14:creationId xmlns:p14="http://schemas.microsoft.com/office/powerpoint/2010/main" val="419085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8CD56-D7D2-7350-9228-C777DF7EB70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11E0D5-CACA-50D3-533C-9514E7F4146C}"/>
              </a:ext>
            </a:extLst>
          </p:cNvPr>
          <p:cNvSpPr>
            <a:spLocks noGrp="1"/>
          </p:cNvSpPr>
          <p:nvPr>
            <p:ph type="dt" sz="half" idx="10"/>
          </p:nvPr>
        </p:nvSpPr>
        <p:spPr/>
        <p:txBody>
          <a:bodyPr/>
          <a:lstStyle/>
          <a:p>
            <a:fld id="{F9E1E184-EE9D-4059-8F9C-D2C3BAAD1CA6}" type="datetimeFigureOut">
              <a:rPr lang="en-US" smtClean="0"/>
              <a:t>9/10/2024</a:t>
            </a:fld>
            <a:endParaRPr lang="en-US"/>
          </a:p>
        </p:txBody>
      </p:sp>
      <p:sp>
        <p:nvSpPr>
          <p:cNvPr id="4" name="Footer Placeholder 3">
            <a:extLst>
              <a:ext uri="{FF2B5EF4-FFF2-40B4-BE49-F238E27FC236}">
                <a16:creationId xmlns:a16="http://schemas.microsoft.com/office/drawing/2014/main" id="{CFB9855A-7EBC-C508-FC56-93B56EE486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57FA319-C729-DF49-B441-F0D34D10819A}"/>
              </a:ext>
            </a:extLst>
          </p:cNvPr>
          <p:cNvSpPr>
            <a:spLocks noGrp="1"/>
          </p:cNvSpPr>
          <p:nvPr>
            <p:ph type="sldNum" sz="quarter" idx="12"/>
          </p:nvPr>
        </p:nvSpPr>
        <p:spPr/>
        <p:txBody>
          <a:bodyPr/>
          <a:lstStyle/>
          <a:p>
            <a:fld id="{894D065B-C45B-4B7F-ACB5-7D9C9C0CCFEC}" type="slidenum">
              <a:rPr lang="en-US" smtClean="0"/>
              <a:t>‹#›</a:t>
            </a:fld>
            <a:endParaRPr lang="en-US"/>
          </a:p>
        </p:txBody>
      </p:sp>
    </p:spTree>
    <p:extLst>
      <p:ext uri="{BB962C8B-B14F-4D97-AF65-F5344CB8AC3E}">
        <p14:creationId xmlns:p14="http://schemas.microsoft.com/office/powerpoint/2010/main" val="4224634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2A5E88-1642-BD52-3FEA-DE3F3C102698}"/>
              </a:ext>
            </a:extLst>
          </p:cNvPr>
          <p:cNvSpPr>
            <a:spLocks noGrp="1"/>
          </p:cNvSpPr>
          <p:nvPr>
            <p:ph type="dt" sz="half" idx="10"/>
          </p:nvPr>
        </p:nvSpPr>
        <p:spPr/>
        <p:txBody>
          <a:bodyPr/>
          <a:lstStyle/>
          <a:p>
            <a:fld id="{F9E1E184-EE9D-4059-8F9C-D2C3BAAD1CA6}" type="datetimeFigureOut">
              <a:rPr lang="en-US" smtClean="0"/>
              <a:t>9/10/2024</a:t>
            </a:fld>
            <a:endParaRPr lang="en-US"/>
          </a:p>
        </p:txBody>
      </p:sp>
      <p:sp>
        <p:nvSpPr>
          <p:cNvPr id="3" name="Footer Placeholder 2">
            <a:extLst>
              <a:ext uri="{FF2B5EF4-FFF2-40B4-BE49-F238E27FC236}">
                <a16:creationId xmlns:a16="http://schemas.microsoft.com/office/drawing/2014/main" id="{3283A053-1CA2-F441-A8AD-EC9DC33ACD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EEC100A-2D07-CBEF-F7F7-7B9AB7C40D7B}"/>
              </a:ext>
            </a:extLst>
          </p:cNvPr>
          <p:cNvSpPr>
            <a:spLocks noGrp="1"/>
          </p:cNvSpPr>
          <p:nvPr>
            <p:ph type="sldNum" sz="quarter" idx="12"/>
          </p:nvPr>
        </p:nvSpPr>
        <p:spPr/>
        <p:txBody>
          <a:bodyPr/>
          <a:lstStyle/>
          <a:p>
            <a:fld id="{894D065B-C45B-4B7F-ACB5-7D9C9C0CCFEC}" type="slidenum">
              <a:rPr lang="en-US" smtClean="0"/>
              <a:t>‹#›</a:t>
            </a:fld>
            <a:endParaRPr lang="en-US"/>
          </a:p>
        </p:txBody>
      </p:sp>
    </p:spTree>
    <p:extLst>
      <p:ext uri="{BB962C8B-B14F-4D97-AF65-F5344CB8AC3E}">
        <p14:creationId xmlns:p14="http://schemas.microsoft.com/office/powerpoint/2010/main" val="1935850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3DE64-51D3-E18D-51B4-4CD7894ECB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FCB65E2-3A3C-9B94-27A7-3FD7E705C5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2F25F0-729E-8E9D-5A1B-88699C2ED1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FA7FB0-EC12-F48E-5E55-CCF5A84CE60B}"/>
              </a:ext>
            </a:extLst>
          </p:cNvPr>
          <p:cNvSpPr>
            <a:spLocks noGrp="1"/>
          </p:cNvSpPr>
          <p:nvPr>
            <p:ph type="dt" sz="half" idx="10"/>
          </p:nvPr>
        </p:nvSpPr>
        <p:spPr/>
        <p:txBody>
          <a:bodyPr/>
          <a:lstStyle/>
          <a:p>
            <a:fld id="{F9E1E184-EE9D-4059-8F9C-D2C3BAAD1CA6}" type="datetimeFigureOut">
              <a:rPr lang="en-US" smtClean="0"/>
              <a:t>9/10/2024</a:t>
            </a:fld>
            <a:endParaRPr lang="en-US"/>
          </a:p>
        </p:txBody>
      </p:sp>
      <p:sp>
        <p:nvSpPr>
          <p:cNvPr id="6" name="Footer Placeholder 5">
            <a:extLst>
              <a:ext uri="{FF2B5EF4-FFF2-40B4-BE49-F238E27FC236}">
                <a16:creationId xmlns:a16="http://schemas.microsoft.com/office/drawing/2014/main" id="{707B7B27-6C0A-4E54-5CF0-5017BE24AC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6A4769-1B88-425E-604B-ED318465CCDF}"/>
              </a:ext>
            </a:extLst>
          </p:cNvPr>
          <p:cNvSpPr>
            <a:spLocks noGrp="1"/>
          </p:cNvSpPr>
          <p:nvPr>
            <p:ph type="sldNum" sz="quarter" idx="12"/>
          </p:nvPr>
        </p:nvSpPr>
        <p:spPr/>
        <p:txBody>
          <a:bodyPr/>
          <a:lstStyle/>
          <a:p>
            <a:fld id="{894D065B-C45B-4B7F-ACB5-7D9C9C0CCFEC}" type="slidenum">
              <a:rPr lang="en-US" smtClean="0"/>
              <a:t>‹#›</a:t>
            </a:fld>
            <a:endParaRPr lang="en-US"/>
          </a:p>
        </p:txBody>
      </p:sp>
    </p:spTree>
    <p:extLst>
      <p:ext uri="{BB962C8B-B14F-4D97-AF65-F5344CB8AC3E}">
        <p14:creationId xmlns:p14="http://schemas.microsoft.com/office/powerpoint/2010/main" val="2522746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17C26-F2EE-1458-4DCC-0071829BBE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50C3EC-0E0B-4C90-3609-5EF9699D65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BEE703-B7F0-D76A-BA08-87244075BF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F97753-256A-2319-7C3B-90580D056CCC}"/>
              </a:ext>
            </a:extLst>
          </p:cNvPr>
          <p:cNvSpPr>
            <a:spLocks noGrp="1"/>
          </p:cNvSpPr>
          <p:nvPr>
            <p:ph type="dt" sz="half" idx="10"/>
          </p:nvPr>
        </p:nvSpPr>
        <p:spPr/>
        <p:txBody>
          <a:bodyPr/>
          <a:lstStyle/>
          <a:p>
            <a:fld id="{F9E1E184-EE9D-4059-8F9C-D2C3BAAD1CA6}" type="datetimeFigureOut">
              <a:rPr lang="en-US" smtClean="0"/>
              <a:t>9/10/2024</a:t>
            </a:fld>
            <a:endParaRPr lang="en-US"/>
          </a:p>
        </p:txBody>
      </p:sp>
      <p:sp>
        <p:nvSpPr>
          <p:cNvPr id="6" name="Footer Placeholder 5">
            <a:extLst>
              <a:ext uri="{FF2B5EF4-FFF2-40B4-BE49-F238E27FC236}">
                <a16:creationId xmlns:a16="http://schemas.microsoft.com/office/drawing/2014/main" id="{DB1DD948-04FA-4C8D-806E-1072510DB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30A366-B4B1-B48E-DCE5-15EC014ED1AE}"/>
              </a:ext>
            </a:extLst>
          </p:cNvPr>
          <p:cNvSpPr>
            <a:spLocks noGrp="1"/>
          </p:cNvSpPr>
          <p:nvPr>
            <p:ph type="sldNum" sz="quarter" idx="12"/>
          </p:nvPr>
        </p:nvSpPr>
        <p:spPr/>
        <p:txBody>
          <a:bodyPr/>
          <a:lstStyle/>
          <a:p>
            <a:fld id="{894D065B-C45B-4B7F-ACB5-7D9C9C0CCFEC}" type="slidenum">
              <a:rPr lang="en-US" smtClean="0"/>
              <a:t>‹#›</a:t>
            </a:fld>
            <a:endParaRPr lang="en-US"/>
          </a:p>
        </p:txBody>
      </p:sp>
    </p:spTree>
    <p:extLst>
      <p:ext uri="{BB962C8B-B14F-4D97-AF65-F5344CB8AC3E}">
        <p14:creationId xmlns:p14="http://schemas.microsoft.com/office/powerpoint/2010/main" val="2833519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AE5FB1-A818-B12F-DD34-34B5E074C9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EDF3FF-6037-9942-9B3D-0D45638DFE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08D41D-2A85-83F4-5F01-C0F75E599A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E1E184-EE9D-4059-8F9C-D2C3BAAD1CA6}" type="datetimeFigureOut">
              <a:rPr lang="en-US" smtClean="0"/>
              <a:t>9/10/2024</a:t>
            </a:fld>
            <a:endParaRPr lang="en-US"/>
          </a:p>
        </p:txBody>
      </p:sp>
      <p:sp>
        <p:nvSpPr>
          <p:cNvPr id="5" name="Footer Placeholder 4">
            <a:extLst>
              <a:ext uri="{FF2B5EF4-FFF2-40B4-BE49-F238E27FC236}">
                <a16:creationId xmlns:a16="http://schemas.microsoft.com/office/drawing/2014/main" id="{57FEF9CE-5D3B-D46E-181F-44E8BD1FFC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7492F1-36A1-157A-B111-E24D5FCBFE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4D065B-C45B-4B7F-ACB5-7D9C9C0CCFEC}" type="slidenum">
              <a:rPr lang="en-US" smtClean="0"/>
              <a:t>‹#›</a:t>
            </a:fld>
            <a:endParaRPr lang="en-US"/>
          </a:p>
        </p:txBody>
      </p:sp>
    </p:spTree>
    <p:extLst>
      <p:ext uri="{BB962C8B-B14F-4D97-AF65-F5344CB8AC3E}">
        <p14:creationId xmlns:p14="http://schemas.microsoft.com/office/powerpoint/2010/main" val="3603874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C89843-9F56-2C80-B1CF-A6678FFBE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0" y="0"/>
            <a:ext cx="12177039" cy="6858000"/>
          </a:xfrm>
          <a:prstGeom prst="rect">
            <a:avLst/>
          </a:prstGeom>
        </p:spPr>
      </p:pic>
    </p:spTree>
    <p:extLst>
      <p:ext uri="{BB962C8B-B14F-4D97-AF65-F5344CB8AC3E}">
        <p14:creationId xmlns:p14="http://schemas.microsoft.com/office/powerpoint/2010/main" val="2343082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6649426-97E1-CB38-01AD-F3C9394544AD}"/>
              </a:ext>
            </a:extLst>
          </p:cNvPr>
          <p:cNvSpPr txBox="1"/>
          <p:nvPr/>
        </p:nvSpPr>
        <p:spPr>
          <a:xfrm>
            <a:off x="504880" y="582087"/>
            <a:ext cx="1654364" cy="646331"/>
          </a:xfrm>
          <a:prstGeom prst="rect">
            <a:avLst/>
          </a:prstGeom>
          <a:noFill/>
        </p:spPr>
        <p:txBody>
          <a:bodyPr wrap="none" rtlCol="0">
            <a:spAutoFit/>
          </a:bodyPr>
          <a:lstStyle/>
          <a:p>
            <a:r>
              <a:rPr lang="en-US" b="1" dirty="0"/>
              <a:t>Exterior Photos</a:t>
            </a:r>
          </a:p>
          <a:p>
            <a:endParaRPr lang="en-US" b="1" dirty="0"/>
          </a:p>
        </p:txBody>
      </p:sp>
      <p:pic>
        <p:nvPicPr>
          <p:cNvPr id="4" name="Picture 3">
            <a:extLst>
              <a:ext uri="{FF2B5EF4-FFF2-40B4-BE49-F238E27FC236}">
                <a16:creationId xmlns:a16="http://schemas.microsoft.com/office/drawing/2014/main" id="{1BB9F699-B2D0-CB50-5878-D0E84C511DF9}"/>
              </a:ext>
            </a:extLst>
          </p:cNvPr>
          <p:cNvPicPr>
            <a:picLocks noChangeAspect="1"/>
          </p:cNvPicPr>
          <p:nvPr/>
        </p:nvPicPr>
        <p:blipFill>
          <a:blip r:embed="rId2"/>
          <a:stretch>
            <a:fillRect/>
          </a:stretch>
        </p:blipFill>
        <p:spPr>
          <a:xfrm>
            <a:off x="504880" y="1171260"/>
            <a:ext cx="3381847" cy="4458322"/>
          </a:xfrm>
          <a:prstGeom prst="rect">
            <a:avLst/>
          </a:prstGeom>
        </p:spPr>
      </p:pic>
      <p:pic>
        <p:nvPicPr>
          <p:cNvPr id="6" name="Picture 5">
            <a:extLst>
              <a:ext uri="{FF2B5EF4-FFF2-40B4-BE49-F238E27FC236}">
                <a16:creationId xmlns:a16="http://schemas.microsoft.com/office/drawing/2014/main" id="{16A07E28-15D2-9F18-8A8C-5BDAD6963788}"/>
              </a:ext>
            </a:extLst>
          </p:cNvPr>
          <p:cNvPicPr>
            <a:picLocks noChangeAspect="1"/>
          </p:cNvPicPr>
          <p:nvPr/>
        </p:nvPicPr>
        <p:blipFill>
          <a:blip r:embed="rId3"/>
          <a:stretch>
            <a:fillRect/>
          </a:stretch>
        </p:blipFill>
        <p:spPr>
          <a:xfrm>
            <a:off x="3971496" y="1228418"/>
            <a:ext cx="3353268" cy="4401164"/>
          </a:xfrm>
          <a:prstGeom prst="rect">
            <a:avLst/>
          </a:prstGeom>
        </p:spPr>
      </p:pic>
      <p:pic>
        <p:nvPicPr>
          <p:cNvPr id="8" name="Picture 7">
            <a:extLst>
              <a:ext uri="{FF2B5EF4-FFF2-40B4-BE49-F238E27FC236}">
                <a16:creationId xmlns:a16="http://schemas.microsoft.com/office/drawing/2014/main" id="{BB56752B-5DA6-1F76-40BA-AE27C8D24246}"/>
              </a:ext>
            </a:extLst>
          </p:cNvPr>
          <p:cNvPicPr>
            <a:picLocks noChangeAspect="1"/>
          </p:cNvPicPr>
          <p:nvPr/>
        </p:nvPicPr>
        <p:blipFill>
          <a:blip r:embed="rId4"/>
          <a:stretch>
            <a:fillRect/>
          </a:stretch>
        </p:blipFill>
        <p:spPr>
          <a:xfrm>
            <a:off x="7409533" y="1236577"/>
            <a:ext cx="3334215" cy="4363059"/>
          </a:xfrm>
          <a:prstGeom prst="rect">
            <a:avLst/>
          </a:prstGeom>
        </p:spPr>
      </p:pic>
    </p:spTree>
    <p:extLst>
      <p:ext uri="{BB962C8B-B14F-4D97-AF65-F5344CB8AC3E}">
        <p14:creationId xmlns:p14="http://schemas.microsoft.com/office/powerpoint/2010/main" val="386996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92F24F-2AB8-0B28-EF8C-B1E653A03644}"/>
              </a:ext>
            </a:extLst>
          </p:cNvPr>
          <p:cNvPicPr>
            <a:picLocks noChangeAspect="1"/>
          </p:cNvPicPr>
          <p:nvPr/>
        </p:nvPicPr>
        <p:blipFill>
          <a:blip r:embed="rId2"/>
          <a:stretch>
            <a:fillRect/>
          </a:stretch>
        </p:blipFill>
        <p:spPr>
          <a:xfrm>
            <a:off x="0" y="210640"/>
            <a:ext cx="12192000" cy="6436719"/>
          </a:xfrm>
          <a:prstGeom prst="rect">
            <a:avLst/>
          </a:prstGeom>
        </p:spPr>
      </p:pic>
    </p:spTree>
    <p:extLst>
      <p:ext uri="{BB962C8B-B14F-4D97-AF65-F5344CB8AC3E}">
        <p14:creationId xmlns:p14="http://schemas.microsoft.com/office/powerpoint/2010/main" val="2107233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92F24F-2AB8-0B28-EF8C-B1E653A03644}"/>
              </a:ext>
            </a:extLst>
          </p:cNvPr>
          <p:cNvPicPr>
            <a:picLocks noChangeAspect="1"/>
          </p:cNvPicPr>
          <p:nvPr/>
        </p:nvPicPr>
        <p:blipFill>
          <a:blip r:embed="rId3"/>
          <a:srcRect l="50000" t="15430" r="663" b="-198"/>
          <a:stretch/>
        </p:blipFill>
        <p:spPr>
          <a:xfrm>
            <a:off x="734945" y="5913351"/>
            <a:ext cx="5852467" cy="5308600"/>
          </a:xfrm>
          <a:prstGeom prst="rect">
            <a:avLst/>
          </a:prstGeom>
        </p:spPr>
      </p:pic>
      <p:pic>
        <p:nvPicPr>
          <p:cNvPr id="2" name="Picture 1">
            <a:extLst>
              <a:ext uri="{FF2B5EF4-FFF2-40B4-BE49-F238E27FC236}">
                <a16:creationId xmlns:a16="http://schemas.microsoft.com/office/drawing/2014/main" id="{1047DED0-22C8-3794-5C0B-74C395D7DCB8}"/>
              </a:ext>
            </a:extLst>
          </p:cNvPr>
          <p:cNvPicPr>
            <a:picLocks noChangeAspect="1"/>
          </p:cNvPicPr>
          <p:nvPr/>
        </p:nvPicPr>
        <p:blipFill>
          <a:blip r:embed="rId3"/>
          <a:srcRect l="931" t="16813" r="51464" b="714"/>
          <a:stretch/>
        </p:blipFill>
        <p:spPr>
          <a:xfrm>
            <a:off x="783512" y="406401"/>
            <a:ext cx="5803900" cy="5308600"/>
          </a:xfrm>
          <a:prstGeom prst="rect">
            <a:avLst/>
          </a:prstGeom>
        </p:spPr>
      </p:pic>
    </p:spTree>
    <p:extLst>
      <p:ext uri="{BB962C8B-B14F-4D97-AF65-F5344CB8AC3E}">
        <p14:creationId xmlns:p14="http://schemas.microsoft.com/office/powerpoint/2010/main" val="804533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4C3FC-56E1-4726-D4CF-340AC7B9576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E6211D6-E43C-7130-6E48-B668E40EECA2}"/>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CD075190-04C9-9C3D-E2A5-4122430CB5AF}"/>
              </a:ext>
            </a:extLst>
          </p:cNvPr>
          <p:cNvPicPr>
            <a:picLocks noChangeAspect="1"/>
          </p:cNvPicPr>
          <p:nvPr/>
        </p:nvPicPr>
        <p:blipFill>
          <a:blip r:embed="rId2"/>
          <a:stretch>
            <a:fillRect/>
          </a:stretch>
        </p:blipFill>
        <p:spPr>
          <a:xfrm>
            <a:off x="758794" y="0"/>
            <a:ext cx="10674412" cy="6858000"/>
          </a:xfrm>
          <a:prstGeom prst="rect">
            <a:avLst/>
          </a:prstGeom>
        </p:spPr>
      </p:pic>
    </p:spTree>
    <p:extLst>
      <p:ext uri="{BB962C8B-B14F-4D97-AF65-F5344CB8AC3E}">
        <p14:creationId xmlns:p14="http://schemas.microsoft.com/office/powerpoint/2010/main" val="4179939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4679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CA8CED-1DFD-ED55-210E-A9072599545F}"/>
              </a:ext>
            </a:extLst>
          </p:cNvPr>
          <p:cNvPicPr>
            <a:picLocks noChangeAspect="1"/>
          </p:cNvPicPr>
          <p:nvPr/>
        </p:nvPicPr>
        <p:blipFill>
          <a:blip r:embed="rId2"/>
          <a:stretch>
            <a:fillRect/>
          </a:stretch>
        </p:blipFill>
        <p:spPr>
          <a:xfrm>
            <a:off x="152668" y="0"/>
            <a:ext cx="11886663" cy="6858000"/>
          </a:xfrm>
          <a:prstGeom prst="rect">
            <a:avLst/>
          </a:prstGeom>
        </p:spPr>
      </p:pic>
    </p:spTree>
    <p:extLst>
      <p:ext uri="{BB962C8B-B14F-4D97-AF65-F5344CB8AC3E}">
        <p14:creationId xmlns:p14="http://schemas.microsoft.com/office/powerpoint/2010/main" val="1203305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4C3FC-56E1-4726-D4CF-340AC7B9576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E6211D6-E43C-7130-6E48-B668E40EECA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51489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709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C0B561-44B3-DA8F-7C72-71EF2873F0BC}"/>
              </a:ext>
            </a:extLst>
          </p:cNvPr>
          <p:cNvPicPr>
            <a:picLocks noChangeAspect="1"/>
          </p:cNvPicPr>
          <p:nvPr/>
        </p:nvPicPr>
        <p:blipFill>
          <a:blip r:embed="rId2"/>
          <a:stretch>
            <a:fillRect/>
          </a:stretch>
        </p:blipFill>
        <p:spPr>
          <a:xfrm>
            <a:off x="0" y="2953"/>
            <a:ext cx="12192000" cy="6852093"/>
          </a:xfrm>
          <a:prstGeom prst="rect">
            <a:avLst/>
          </a:prstGeom>
        </p:spPr>
      </p:pic>
    </p:spTree>
    <p:extLst>
      <p:ext uri="{BB962C8B-B14F-4D97-AF65-F5344CB8AC3E}">
        <p14:creationId xmlns:p14="http://schemas.microsoft.com/office/powerpoint/2010/main" val="3737666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395B55-360A-859B-A226-4BC04B537EC8}"/>
              </a:ext>
            </a:extLst>
          </p:cNvPr>
          <p:cNvSpPr txBox="1"/>
          <p:nvPr/>
        </p:nvSpPr>
        <p:spPr>
          <a:xfrm>
            <a:off x="169124" y="550507"/>
            <a:ext cx="5032788" cy="1200329"/>
          </a:xfrm>
          <a:prstGeom prst="rect">
            <a:avLst/>
          </a:prstGeom>
          <a:noFill/>
        </p:spPr>
        <p:txBody>
          <a:bodyPr wrap="none" rtlCol="0">
            <a:spAutoFit/>
          </a:bodyPr>
          <a:lstStyle/>
          <a:p>
            <a:pPr algn="l"/>
            <a:r>
              <a:rPr lang="en-US" sz="1800" b="0" i="0" u="none" strike="noStrike" baseline="0" dirty="0">
                <a:latin typeface="CanvaSans-Regular"/>
              </a:rPr>
              <a:t>The Opportunity: Ability to assume an Out of State</a:t>
            </a:r>
          </a:p>
          <a:p>
            <a:pPr algn="l"/>
            <a:r>
              <a:rPr lang="en-US" sz="1800" b="0" i="0" u="none" strike="noStrike" baseline="0" dirty="0">
                <a:latin typeface="CanvaSans-Regular"/>
              </a:rPr>
              <a:t>owners 3.98% interest rate mortgage. Half the units</a:t>
            </a:r>
          </a:p>
          <a:p>
            <a:pPr algn="l"/>
            <a:r>
              <a:rPr lang="en-US" sz="1800" b="0" i="0" u="none" strike="noStrike" baseline="0" dirty="0">
                <a:latin typeface="CanvaSans-Regular"/>
              </a:rPr>
              <a:t>have been renovated with proven market rents that</a:t>
            </a:r>
          </a:p>
          <a:p>
            <a:pPr algn="l"/>
            <a:r>
              <a:rPr lang="en-US" sz="1800" b="0" i="0" u="none" strike="noStrike" baseline="0" dirty="0">
                <a:latin typeface="CanvaSans-Regular"/>
              </a:rPr>
              <a:t>can be </a:t>
            </a:r>
            <a:r>
              <a:rPr lang="en-US" sz="1800" b="0" i="0" u="none" strike="noStrike" baseline="0" dirty="0" err="1">
                <a:latin typeface="CanvaSans-Regular"/>
              </a:rPr>
              <a:t>achived</a:t>
            </a:r>
            <a:r>
              <a:rPr lang="en-US" sz="1800" b="0" i="0" u="none" strike="noStrike" baseline="0" dirty="0">
                <a:latin typeface="CanvaSans-Regular"/>
              </a:rPr>
              <a:t> once fully renovated.</a:t>
            </a:r>
            <a:endParaRPr lang="en-US" dirty="0"/>
          </a:p>
        </p:txBody>
      </p:sp>
      <p:sp>
        <p:nvSpPr>
          <p:cNvPr id="3" name="TextBox 2">
            <a:extLst>
              <a:ext uri="{FF2B5EF4-FFF2-40B4-BE49-F238E27FC236}">
                <a16:creationId xmlns:a16="http://schemas.microsoft.com/office/drawing/2014/main" id="{626FB8AD-53AD-F366-AD5C-3EFB9A06480D}"/>
              </a:ext>
            </a:extLst>
          </p:cNvPr>
          <p:cNvSpPr txBox="1"/>
          <p:nvPr/>
        </p:nvSpPr>
        <p:spPr>
          <a:xfrm>
            <a:off x="355736" y="2351315"/>
            <a:ext cx="4887300" cy="1754326"/>
          </a:xfrm>
          <a:prstGeom prst="rect">
            <a:avLst/>
          </a:prstGeom>
          <a:noFill/>
        </p:spPr>
        <p:txBody>
          <a:bodyPr wrap="none" rtlCol="0">
            <a:spAutoFit/>
          </a:bodyPr>
          <a:lstStyle>
            <a:defPPr>
              <a:defRPr lang="en-US"/>
            </a:defPPr>
            <a:lvl1pPr>
              <a:defRPr b="0" i="0" u="none" strike="noStrike" baseline="0">
                <a:latin typeface="CanvaSans-Regular"/>
              </a:defRPr>
            </a:lvl1pPr>
          </a:lstStyle>
          <a:p>
            <a:r>
              <a:rPr lang="en-US" dirty="0"/>
              <a:t>This B class apartment building consists of 48 one,</a:t>
            </a:r>
          </a:p>
          <a:p>
            <a:r>
              <a:rPr lang="en-US" dirty="0"/>
              <a:t>two and three bedroom apartments/townhomes.</a:t>
            </a:r>
          </a:p>
          <a:p>
            <a:r>
              <a:rPr lang="en-US" dirty="0"/>
              <a:t>Each apartment has its own patio, interior laundry</a:t>
            </a:r>
          </a:p>
          <a:p>
            <a:r>
              <a:rPr lang="en-US" dirty="0"/>
              <a:t>and will be updated with contemporary finishes</a:t>
            </a:r>
          </a:p>
          <a:p>
            <a:r>
              <a:rPr lang="en-US" dirty="0"/>
              <a:t>including new flooring and paint, along with</a:t>
            </a:r>
          </a:p>
          <a:p>
            <a:r>
              <a:rPr lang="en-US" dirty="0"/>
              <a:t>stainless appliances.</a:t>
            </a:r>
          </a:p>
        </p:txBody>
      </p:sp>
      <p:sp>
        <p:nvSpPr>
          <p:cNvPr id="4" name="TextBox 3">
            <a:extLst>
              <a:ext uri="{FF2B5EF4-FFF2-40B4-BE49-F238E27FC236}">
                <a16:creationId xmlns:a16="http://schemas.microsoft.com/office/drawing/2014/main" id="{2650DFB7-FC87-1A52-9CA0-9D5F19887CB2}"/>
              </a:ext>
            </a:extLst>
          </p:cNvPr>
          <p:cNvSpPr txBox="1"/>
          <p:nvPr/>
        </p:nvSpPr>
        <p:spPr>
          <a:xfrm>
            <a:off x="514358" y="4366642"/>
            <a:ext cx="5120312" cy="1754326"/>
          </a:xfrm>
          <a:prstGeom prst="rect">
            <a:avLst/>
          </a:prstGeom>
          <a:noFill/>
        </p:spPr>
        <p:txBody>
          <a:bodyPr wrap="none" rtlCol="0">
            <a:spAutoFit/>
          </a:bodyPr>
          <a:lstStyle/>
          <a:p>
            <a:pPr algn="l"/>
            <a:r>
              <a:rPr lang="en-US" sz="1800" b="0" i="0" u="none" strike="noStrike" baseline="0" dirty="0">
                <a:latin typeface="CanvaSans-Regular"/>
              </a:rPr>
              <a:t>This multifamily complex is located in a growing area</a:t>
            </a:r>
          </a:p>
          <a:p>
            <a:pPr algn="l"/>
            <a:r>
              <a:rPr lang="en-US" sz="1800" b="0" i="0" u="none" strike="noStrike" baseline="0" dirty="0">
                <a:latin typeface="CanvaSans-Regular"/>
              </a:rPr>
              <a:t>of Columbus, OH, the fastest growing city </a:t>
            </a:r>
            <a:r>
              <a:rPr lang="en-US" sz="1800" b="0" i="0" u="none" strike="noStrike" baseline="0" dirty="0" err="1">
                <a:latin typeface="CanvaSans-Regular"/>
              </a:rPr>
              <a:t>inthe</a:t>
            </a:r>
            <a:endParaRPr lang="en-US" sz="1800" b="0" i="0" u="none" strike="noStrike" baseline="0" dirty="0">
              <a:latin typeface="CanvaSans-Regular"/>
            </a:endParaRPr>
          </a:p>
          <a:p>
            <a:pPr algn="l"/>
            <a:r>
              <a:rPr lang="en-US" sz="1800" b="0" i="0" u="none" strike="noStrike" baseline="0" dirty="0" err="1">
                <a:latin typeface="CanvaSans-Regular"/>
              </a:rPr>
              <a:t>midwest</a:t>
            </a:r>
            <a:r>
              <a:rPr lang="en-US" sz="1800" b="0" i="0" u="none" strike="noStrike" baseline="0" dirty="0">
                <a:latin typeface="CanvaSans-Regular"/>
              </a:rPr>
              <a:t>. The complex is located close to a main</a:t>
            </a:r>
          </a:p>
          <a:p>
            <a:pPr algn="l"/>
            <a:r>
              <a:rPr lang="en-US" sz="1800" b="0" i="0" u="none" strike="noStrike" baseline="0" dirty="0">
                <a:latin typeface="CanvaSans-Regular"/>
              </a:rPr>
              <a:t>thoroughfare with excellence walkability to</a:t>
            </a:r>
          </a:p>
          <a:p>
            <a:pPr algn="l"/>
            <a:r>
              <a:rPr lang="en-US" sz="1800" b="0" i="0" u="none" strike="noStrike" baseline="0" dirty="0">
                <a:latin typeface="CanvaSans-Regular"/>
              </a:rPr>
              <a:t>restaurants and shopping, close proximity to</a:t>
            </a:r>
          </a:p>
          <a:p>
            <a:pPr algn="l"/>
            <a:r>
              <a:rPr lang="en-US" sz="1800" b="0" i="0" u="none" strike="noStrike" baseline="0" dirty="0">
                <a:latin typeface="CanvaSans-Regular"/>
              </a:rPr>
              <a:t>freeways and plenty of parking.</a:t>
            </a:r>
            <a:endParaRPr lang="en-US" dirty="0"/>
          </a:p>
        </p:txBody>
      </p:sp>
      <p:pic>
        <p:nvPicPr>
          <p:cNvPr id="6" name="Picture 5">
            <a:extLst>
              <a:ext uri="{FF2B5EF4-FFF2-40B4-BE49-F238E27FC236}">
                <a16:creationId xmlns:a16="http://schemas.microsoft.com/office/drawing/2014/main" id="{A0B2E52E-83D5-2E0B-AF1C-ADA966576BA0}"/>
              </a:ext>
            </a:extLst>
          </p:cNvPr>
          <p:cNvPicPr>
            <a:picLocks noChangeAspect="1"/>
          </p:cNvPicPr>
          <p:nvPr/>
        </p:nvPicPr>
        <p:blipFill>
          <a:blip r:embed="rId2"/>
          <a:stretch>
            <a:fillRect/>
          </a:stretch>
        </p:blipFill>
        <p:spPr>
          <a:xfrm>
            <a:off x="5634670" y="0"/>
            <a:ext cx="6763624" cy="6858000"/>
          </a:xfrm>
          <a:prstGeom prst="rect">
            <a:avLst/>
          </a:prstGeom>
        </p:spPr>
      </p:pic>
    </p:spTree>
    <p:extLst>
      <p:ext uri="{BB962C8B-B14F-4D97-AF65-F5344CB8AC3E}">
        <p14:creationId xmlns:p14="http://schemas.microsoft.com/office/powerpoint/2010/main" val="110129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E1A269-3023-04E6-FAC1-2156A2403B8D}"/>
              </a:ext>
            </a:extLst>
          </p:cNvPr>
          <p:cNvPicPr>
            <a:picLocks noChangeAspect="1"/>
          </p:cNvPicPr>
          <p:nvPr/>
        </p:nvPicPr>
        <p:blipFill>
          <a:blip r:embed="rId2"/>
          <a:stretch>
            <a:fillRect/>
          </a:stretch>
        </p:blipFill>
        <p:spPr>
          <a:xfrm>
            <a:off x="1890311" y="0"/>
            <a:ext cx="8411378" cy="6858000"/>
          </a:xfrm>
          <a:prstGeom prst="rect">
            <a:avLst/>
          </a:prstGeom>
        </p:spPr>
      </p:pic>
    </p:spTree>
    <p:extLst>
      <p:ext uri="{BB962C8B-B14F-4D97-AF65-F5344CB8AC3E}">
        <p14:creationId xmlns:p14="http://schemas.microsoft.com/office/powerpoint/2010/main" val="1171203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19693-C712-C9C5-829F-4192BD4D5AC8}"/>
              </a:ext>
            </a:extLst>
          </p:cNvPr>
          <p:cNvSpPr txBox="1"/>
          <p:nvPr/>
        </p:nvSpPr>
        <p:spPr>
          <a:xfrm>
            <a:off x="1073020" y="1063690"/>
            <a:ext cx="7592399" cy="1754326"/>
          </a:xfrm>
          <a:prstGeom prst="rect">
            <a:avLst/>
          </a:prstGeom>
          <a:noFill/>
        </p:spPr>
        <p:txBody>
          <a:bodyPr wrap="none" rtlCol="0">
            <a:spAutoFit/>
          </a:bodyPr>
          <a:lstStyle/>
          <a:p>
            <a:pPr algn="l"/>
            <a:r>
              <a:rPr lang="en-US" sz="1800" b="0" i="0" u="none" strike="noStrike" baseline="0" dirty="0">
                <a:latin typeface="CanvaSans-Regular"/>
              </a:rPr>
              <a:t>Investment Summary</a:t>
            </a:r>
          </a:p>
          <a:p>
            <a:pPr marL="285750" indent="-285750" algn="l">
              <a:buFont typeface="Arial" panose="020B0604020202020204" pitchFamily="34" charset="0"/>
              <a:buChar char="•"/>
            </a:pPr>
            <a:r>
              <a:rPr lang="en-US" sz="1800" b="0" i="0" u="none" strike="noStrike" baseline="0" dirty="0">
                <a:latin typeface="CanvaSans-Regular"/>
              </a:rPr>
              <a:t>Freedom is seeking $2.2M of equity for this acquisition opportunity.</a:t>
            </a:r>
          </a:p>
          <a:p>
            <a:pPr marL="285750" indent="-285750" algn="l">
              <a:buFont typeface="Arial" panose="020B0604020202020204" pitchFamily="34" charset="0"/>
              <a:buChar char="•"/>
            </a:pPr>
            <a:r>
              <a:rPr lang="en-US" sz="1800" b="0" i="0" u="none" strike="noStrike" baseline="0" dirty="0">
                <a:latin typeface="CanvaSans-Regular"/>
              </a:rPr>
              <a:t>Investors can participate in three classes, as described below.</a:t>
            </a:r>
          </a:p>
          <a:p>
            <a:pPr marL="285750" indent="-285750" algn="l">
              <a:buFont typeface="Arial" panose="020B0604020202020204" pitchFamily="34" charset="0"/>
              <a:buChar char="•"/>
            </a:pPr>
            <a:r>
              <a:rPr lang="en-US" sz="1800" b="0" i="0" u="none" strike="noStrike" baseline="0" dirty="0">
                <a:latin typeface="CanvaSans-Regular"/>
              </a:rPr>
              <a:t>Each class will participate in 50/50 bonus depreciation for the 2024 tax year.</a:t>
            </a:r>
          </a:p>
          <a:p>
            <a:pPr marL="285750" indent="-285750" algn="l">
              <a:buFont typeface="Arial" panose="020B0604020202020204" pitchFamily="34" charset="0"/>
              <a:buChar char="•"/>
            </a:pPr>
            <a:r>
              <a:rPr lang="en-US" sz="1800" b="0" i="0" u="none" strike="noStrike" baseline="0" dirty="0">
                <a:latin typeface="CanvaSans-Regular"/>
              </a:rPr>
              <a:t>The term of investment will be 5 years.</a:t>
            </a:r>
          </a:p>
          <a:p>
            <a:pPr marL="285750" indent="-285750" algn="l">
              <a:buFont typeface="Arial" panose="020B0604020202020204" pitchFamily="34" charset="0"/>
              <a:buChar char="•"/>
            </a:pPr>
            <a:r>
              <a:rPr lang="en-US" sz="1800" b="0" i="0" u="none" strike="noStrike" baseline="0" dirty="0">
                <a:latin typeface="CanvaSans-Regular"/>
              </a:rPr>
              <a:t>Minimum investment is $50,000.</a:t>
            </a:r>
            <a:endParaRPr lang="en-US" dirty="0"/>
          </a:p>
        </p:txBody>
      </p:sp>
    </p:spTree>
    <p:extLst>
      <p:ext uri="{BB962C8B-B14F-4D97-AF65-F5344CB8AC3E}">
        <p14:creationId xmlns:p14="http://schemas.microsoft.com/office/powerpoint/2010/main" val="3020382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2312A1-76EB-E40C-CD83-56AE969DF5E3}"/>
              </a:ext>
            </a:extLst>
          </p:cNvPr>
          <p:cNvPicPr>
            <a:picLocks noChangeAspect="1"/>
          </p:cNvPicPr>
          <p:nvPr/>
        </p:nvPicPr>
        <p:blipFill>
          <a:blip r:embed="rId2"/>
          <a:stretch>
            <a:fillRect/>
          </a:stretch>
        </p:blipFill>
        <p:spPr>
          <a:xfrm>
            <a:off x="1936027" y="0"/>
            <a:ext cx="8319945" cy="6858000"/>
          </a:xfrm>
          <a:prstGeom prst="rect">
            <a:avLst/>
          </a:prstGeom>
        </p:spPr>
      </p:pic>
    </p:spTree>
    <p:extLst>
      <p:ext uri="{BB962C8B-B14F-4D97-AF65-F5344CB8AC3E}">
        <p14:creationId xmlns:p14="http://schemas.microsoft.com/office/powerpoint/2010/main" val="3110617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6A0BFF-E105-C832-2BF7-B51845887A4F}"/>
              </a:ext>
            </a:extLst>
          </p:cNvPr>
          <p:cNvSpPr txBox="1"/>
          <p:nvPr/>
        </p:nvSpPr>
        <p:spPr>
          <a:xfrm>
            <a:off x="762000" y="685800"/>
            <a:ext cx="10439400" cy="5355312"/>
          </a:xfrm>
          <a:prstGeom prst="rect">
            <a:avLst/>
          </a:prstGeom>
          <a:noFill/>
        </p:spPr>
        <p:txBody>
          <a:bodyPr wrap="square" rtlCol="0">
            <a:spAutoFit/>
          </a:bodyPr>
          <a:lstStyle/>
          <a:p>
            <a:r>
              <a:rPr lang="en-US" dirty="0"/>
              <a:t>Business Plan</a:t>
            </a:r>
          </a:p>
          <a:p>
            <a:endParaRPr lang="en-US" dirty="0"/>
          </a:p>
          <a:p>
            <a:pPr algn="l"/>
            <a:r>
              <a:rPr lang="en-US" sz="1800" b="1" i="0" u="none" strike="noStrike" baseline="0" dirty="0">
                <a:latin typeface="Garet-Bold"/>
              </a:rPr>
              <a:t>Renovate Units</a:t>
            </a:r>
          </a:p>
          <a:p>
            <a:pPr marL="285750" indent="-285750" algn="l">
              <a:buFont typeface="Arial" panose="020B0604020202020204" pitchFamily="34" charset="0"/>
              <a:buChar char="•"/>
            </a:pPr>
            <a:r>
              <a:rPr lang="en-US" sz="1800" b="0" i="0" u="none" strike="noStrike" baseline="0" dirty="0">
                <a:latin typeface="CanvaSans-Regular"/>
              </a:rPr>
              <a:t>We anticipate nearly $240,000 of improvements to the building and renovating the remaining 24 units to achieve a higher rent for the building</a:t>
            </a:r>
          </a:p>
          <a:p>
            <a:pPr marL="285750" indent="-285750" algn="l">
              <a:buFont typeface="Arial" panose="020B0604020202020204" pitchFamily="34" charset="0"/>
              <a:buChar char="•"/>
            </a:pPr>
            <a:r>
              <a:rPr lang="en-US" sz="1800" b="0" i="0" u="none" strike="noStrike" baseline="0" dirty="0">
                <a:latin typeface="CanvaSans-Regular"/>
              </a:rPr>
              <a:t>The unit renovations will consist of new flooring, paint, kitchen cabinets/countertops, &amp; modernizing the bathrooms</a:t>
            </a:r>
            <a:endParaRPr lang="en-US" dirty="0"/>
          </a:p>
          <a:p>
            <a:endParaRPr lang="en-US" dirty="0"/>
          </a:p>
          <a:p>
            <a:endParaRPr lang="en-US" dirty="0"/>
          </a:p>
          <a:p>
            <a:r>
              <a:rPr lang="en-US" sz="1800" b="1" i="0" u="none" strike="noStrike" baseline="0" dirty="0">
                <a:latin typeface="Garet-Bold"/>
              </a:rPr>
              <a:t>Operate Efficiently</a:t>
            </a:r>
          </a:p>
          <a:p>
            <a:pPr marL="285750" indent="-285750" algn="l">
              <a:buFont typeface="Arial" panose="020B0604020202020204" pitchFamily="34" charset="0"/>
              <a:buChar char="•"/>
            </a:pPr>
            <a:r>
              <a:rPr lang="en-US" sz="1800" b="0" i="0" u="none" strike="noStrike" baseline="0" dirty="0">
                <a:latin typeface="CanvaSans-Regular"/>
              </a:rPr>
              <a:t>The previous owner was an out of state landlord that could not effectively manage the property &amp; property manager</a:t>
            </a:r>
          </a:p>
          <a:p>
            <a:pPr marL="285750" indent="-285750" algn="l">
              <a:buFont typeface="Arial" panose="020B0604020202020204" pitchFamily="34" charset="0"/>
              <a:buChar char="•"/>
            </a:pPr>
            <a:r>
              <a:rPr lang="en-US" sz="1800" b="0" i="0" u="none" strike="noStrike" baseline="0" dirty="0">
                <a:latin typeface="CanvaSans-Regular"/>
              </a:rPr>
              <a:t>Bring on our 3rd party property manager that manages similar assets in Ohio for us. Our home office is less than an hour away so we will be able to check in regularly throughout the lifecycle of managing the asset</a:t>
            </a:r>
          </a:p>
          <a:p>
            <a:pPr marL="285750" indent="-285750" algn="l">
              <a:buFont typeface="Arial" panose="020B0604020202020204" pitchFamily="34" charset="0"/>
              <a:buChar char="•"/>
            </a:pPr>
            <a:endParaRPr lang="en-US" dirty="0">
              <a:latin typeface="CanvaSans-Regular"/>
            </a:endParaRPr>
          </a:p>
          <a:p>
            <a:pPr algn="l"/>
            <a:r>
              <a:rPr lang="en-US" sz="1800" b="1" i="0" u="none" strike="noStrike" baseline="0" dirty="0">
                <a:latin typeface="Garet-Bold"/>
              </a:rPr>
              <a:t>Increase the NOI</a:t>
            </a:r>
            <a:endParaRPr lang="en-US" sz="1800" b="1" i="0" u="none" strike="noStrike" baseline="0" dirty="0">
              <a:latin typeface="CanvaSans-Regular"/>
            </a:endParaRPr>
          </a:p>
          <a:p>
            <a:pPr marL="285750" indent="-285750" algn="l">
              <a:buFont typeface="Arial" panose="020B0604020202020204" pitchFamily="34" charset="0"/>
              <a:buChar char="•"/>
            </a:pPr>
            <a:r>
              <a:rPr lang="en-US" sz="1800" b="0" i="0" u="none" strike="noStrike" baseline="0" dirty="0">
                <a:latin typeface="CanvaSans-Regular"/>
              </a:rPr>
              <a:t>Through the renovations we will look to see an increase of 30% in current rent roll</a:t>
            </a:r>
          </a:p>
          <a:p>
            <a:pPr marL="285750" indent="-285750" algn="l">
              <a:buFont typeface="Arial" panose="020B0604020202020204" pitchFamily="34" charset="0"/>
              <a:buChar char="•"/>
            </a:pPr>
            <a:r>
              <a:rPr lang="en-US" sz="1800" b="0" i="0" u="none" strike="noStrike" baseline="0" dirty="0">
                <a:latin typeface="CanvaSans-Regular"/>
              </a:rPr>
              <a:t>Having an in-house renovations company we will be able decrease material and labor costs for renovations</a:t>
            </a:r>
            <a:endParaRPr lang="en-US" b="1" dirty="0">
              <a:latin typeface="CanvaSans-Regular"/>
            </a:endParaRPr>
          </a:p>
          <a:p>
            <a:pPr marL="285750" indent="-285750" algn="l">
              <a:buFont typeface="Arial" panose="020B0604020202020204" pitchFamily="34" charset="0"/>
              <a:buChar char="•"/>
            </a:pPr>
            <a:endParaRPr lang="en-US" dirty="0"/>
          </a:p>
        </p:txBody>
      </p:sp>
    </p:spTree>
    <p:extLst>
      <p:ext uri="{BB962C8B-B14F-4D97-AF65-F5344CB8AC3E}">
        <p14:creationId xmlns:p14="http://schemas.microsoft.com/office/powerpoint/2010/main" val="569063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CA56DF-EA6E-F1D1-E646-E76ED7EF4DFB}"/>
              </a:ext>
            </a:extLst>
          </p:cNvPr>
          <p:cNvPicPr>
            <a:picLocks noChangeAspect="1"/>
          </p:cNvPicPr>
          <p:nvPr/>
        </p:nvPicPr>
        <p:blipFill>
          <a:blip r:embed="rId3"/>
          <a:stretch>
            <a:fillRect/>
          </a:stretch>
        </p:blipFill>
        <p:spPr>
          <a:xfrm>
            <a:off x="389543" y="0"/>
            <a:ext cx="3991970" cy="6858000"/>
          </a:xfrm>
          <a:prstGeom prst="rect">
            <a:avLst/>
          </a:prstGeom>
        </p:spPr>
      </p:pic>
      <p:grpSp>
        <p:nvGrpSpPr>
          <p:cNvPr id="7" name="Group 6">
            <a:extLst>
              <a:ext uri="{FF2B5EF4-FFF2-40B4-BE49-F238E27FC236}">
                <a16:creationId xmlns:a16="http://schemas.microsoft.com/office/drawing/2014/main" id="{751D13A4-8EBC-5834-4785-57D2A5AF8484}"/>
              </a:ext>
            </a:extLst>
          </p:cNvPr>
          <p:cNvGrpSpPr/>
          <p:nvPr/>
        </p:nvGrpSpPr>
        <p:grpSpPr>
          <a:xfrm>
            <a:off x="4730608" y="626706"/>
            <a:ext cx="8088715" cy="3429000"/>
            <a:chOff x="4730608" y="626706"/>
            <a:chExt cx="8088715" cy="3429000"/>
          </a:xfrm>
        </p:grpSpPr>
        <p:pic>
          <p:nvPicPr>
            <p:cNvPr id="4" name="Picture 3">
              <a:extLst>
                <a:ext uri="{FF2B5EF4-FFF2-40B4-BE49-F238E27FC236}">
                  <a16:creationId xmlns:a16="http://schemas.microsoft.com/office/drawing/2014/main" id="{A86D6FD0-B9C4-0936-7D2F-CB1ACC6217FF}"/>
                </a:ext>
              </a:extLst>
            </p:cNvPr>
            <p:cNvPicPr>
              <a:picLocks noChangeAspect="1"/>
            </p:cNvPicPr>
            <p:nvPr/>
          </p:nvPicPr>
          <p:blipFill>
            <a:blip r:embed="rId3"/>
            <a:srcRect b="50000"/>
            <a:stretch/>
          </p:blipFill>
          <p:spPr>
            <a:xfrm>
              <a:off x="4730608" y="626706"/>
              <a:ext cx="3991970" cy="3429000"/>
            </a:xfrm>
            <a:prstGeom prst="rect">
              <a:avLst/>
            </a:prstGeom>
          </p:spPr>
        </p:pic>
        <p:pic>
          <p:nvPicPr>
            <p:cNvPr id="5" name="Picture 4">
              <a:extLst>
                <a:ext uri="{FF2B5EF4-FFF2-40B4-BE49-F238E27FC236}">
                  <a16:creationId xmlns:a16="http://schemas.microsoft.com/office/drawing/2014/main" id="{8201006F-73CE-2055-DBDD-E60BE892C41F}"/>
                </a:ext>
              </a:extLst>
            </p:cNvPr>
            <p:cNvPicPr>
              <a:picLocks noChangeAspect="1"/>
            </p:cNvPicPr>
            <p:nvPr/>
          </p:nvPicPr>
          <p:blipFill>
            <a:blip r:embed="rId3"/>
            <a:srcRect t="50000"/>
            <a:stretch/>
          </p:blipFill>
          <p:spPr>
            <a:xfrm>
              <a:off x="8827353" y="626706"/>
              <a:ext cx="3991970" cy="3429000"/>
            </a:xfrm>
            <a:prstGeom prst="rect">
              <a:avLst/>
            </a:prstGeom>
          </p:spPr>
        </p:pic>
      </p:grpSp>
      <p:sp>
        <p:nvSpPr>
          <p:cNvPr id="6" name="TextBox 5">
            <a:extLst>
              <a:ext uri="{FF2B5EF4-FFF2-40B4-BE49-F238E27FC236}">
                <a16:creationId xmlns:a16="http://schemas.microsoft.com/office/drawing/2014/main" id="{D0A6AEDB-BBC1-EB18-C94E-3938900B6810}"/>
              </a:ext>
            </a:extLst>
          </p:cNvPr>
          <p:cNvSpPr txBox="1"/>
          <p:nvPr/>
        </p:nvSpPr>
        <p:spPr>
          <a:xfrm>
            <a:off x="4950069" y="182037"/>
            <a:ext cx="1654364" cy="646331"/>
          </a:xfrm>
          <a:prstGeom prst="rect">
            <a:avLst/>
          </a:prstGeom>
          <a:noFill/>
        </p:spPr>
        <p:txBody>
          <a:bodyPr wrap="none" rtlCol="0">
            <a:spAutoFit/>
          </a:bodyPr>
          <a:lstStyle/>
          <a:p>
            <a:r>
              <a:rPr lang="en-US" b="1" dirty="0"/>
              <a:t>Exterior Photos</a:t>
            </a:r>
          </a:p>
          <a:p>
            <a:endParaRPr lang="en-US" b="1" dirty="0"/>
          </a:p>
        </p:txBody>
      </p:sp>
    </p:spTree>
    <p:extLst>
      <p:ext uri="{BB962C8B-B14F-4D97-AF65-F5344CB8AC3E}">
        <p14:creationId xmlns:p14="http://schemas.microsoft.com/office/powerpoint/2010/main" val="2134350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7EE8DE-CE5F-676C-8FD4-824C1FCBE5BD}"/>
              </a:ext>
            </a:extLst>
          </p:cNvPr>
          <p:cNvPicPr>
            <a:picLocks noChangeAspect="1"/>
          </p:cNvPicPr>
          <p:nvPr/>
        </p:nvPicPr>
        <p:blipFill>
          <a:blip r:embed="rId2"/>
          <a:stretch>
            <a:fillRect/>
          </a:stretch>
        </p:blipFill>
        <p:spPr>
          <a:xfrm>
            <a:off x="327807" y="104311"/>
            <a:ext cx="11536385" cy="6649378"/>
          </a:xfrm>
          <a:prstGeom prst="rect">
            <a:avLst/>
          </a:prstGeom>
        </p:spPr>
      </p:pic>
    </p:spTree>
    <p:extLst>
      <p:ext uri="{BB962C8B-B14F-4D97-AF65-F5344CB8AC3E}">
        <p14:creationId xmlns:p14="http://schemas.microsoft.com/office/powerpoint/2010/main" val="1198029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461</TotalTime>
  <Words>333</Words>
  <Application>Microsoft Office PowerPoint</Application>
  <PresentationFormat>Widescreen</PresentationFormat>
  <Paragraphs>40</Paragraphs>
  <Slides>17</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CanvaSans-Regular</vt:lpstr>
      <vt:lpstr>Garet-Bold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 K</dc:creator>
  <cp:lastModifiedBy>T K</cp:lastModifiedBy>
  <cp:revision>3</cp:revision>
  <dcterms:created xsi:type="dcterms:W3CDTF">2024-09-05T17:12:54Z</dcterms:created>
  <dcterms:modified xsi:type="dcterms:W3CDTF">2024-09-10T20:10:51Z</dcterms:modified>
</cp:coreProperties>
</file>